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6"/>
  </p:notesMasterIdLst>
  <p:handoutMasterIdLst>
    <p:handoutMasterId r:id="rId67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369" r:id="rId13"/>
    <p:sldId id="370" r:id="rId14"/>
    <p:sldId id="377" r:id="rId15"/>
    <p:sldId id="391" r:id="rId16"/>
    <p:sldId id="365" r:id="rId17"/>
    <p:sldId id="366" r:id="rId18"/>
    <p:sldId id="388" r:id="rId19"/>
    <p:sldId id="372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62" r:id="rId28"/>
    <p:sldId id="313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86" r:id="rId39"/>
    <p:sldId id="387" r:id="rId40"/>
    <p:sldId id="328" r:id="rId41"/>
    <p:sldId id="390" r:id="rId42"/>
    <p:sldId id="332" r:id="rId43"/>
    <p:sldId id="333" r:id="rId44"/>
    <p:sldId id="334" r:id="rId45"/>
    <p:sldId id="351" r:id="rId46"/>
    <p:sldId id="352" r:id="rId47"/>
    <p:sldId id="336" r:id="rId48"/>
    <p:sldId id="353" r:id="rId49"/>
    <p:sldId id="337" r:id="rId50"/>
    <p:sldId id="354" r:id="rId51"/>
    <p:sldId id="355" r:id="rId52"/>
    <p:sldId id="356" r:id="rId53"/>
    <p:sldId id="338" r:id="rId54"/>
    <p:sldId id="357" r:id="rId55"/>
    <p:sldId id="358" r:id="rId56"/>
    <p:sldId id="339" r:id="rId57"/>
    <p:sldId id="360" r:id="rId58"/>
    <p:sldId id="361" r:id="rId59"/>
    <p:sldId id="340" r:id="rId60"/>
    <p:sldId id="368" r:id="rId61"/>
    <p:sldId id="346" r:id="rId62"/>
    <p:sldId id="349" r:id="rId63"/>
    <p:sldId id="350" r:id="rId64"/>
    <p:sldId id="392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023" autoAdjust="0"/>
  </p:normalViewPr>
  <p:slideViewPr>
    <p:cSldViewPr snapToGrid="0">
      <p:cViewPr varScale="1">
        <p:scale>
          <a:sx n="72" d="100"/>
          <a:sy n="72" d="100"/>
        </p:scale>
        <p:origin x="474" y="6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 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Coding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9D1E4008-1547-4055-A817-C216E4CEAB7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テストの計画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algn="ctr"/>
          <a:r>
            <a:rPr lang="en-US" altLang="ja-JP" sz="2000" dirty="0" smtClean="0">
              <a:solidFill>
                <a:srgbClr val="002060"/>
              </a:solidFill>
            </a:rPr>
            <a:t> -</a:t>
          </a:r>
          <a:r>
            <a:rPr lang="en-US" sz="2000" dirty="0" smtClean="0">
              <a:solidFill>
                <a:srgbClr val="002060"/>
              </a:solidFill>
            </a:rPr>
            <a:t>Test Plan</a:t>
          </a:r>
          <a:endParaRPr lang="en-US" sz="2000" dirty="0">
            <a:solidFill>
              <a:srgbClr val="002060"/>
            </a:solidFill>
          </a:endParaRPr>
        </a:p>
      </dgm:t>
    </dgm:pt>
    <dgm:pt modelId="{85827413-E893-4948-A58B-66F214A3C153}" type="parTrans" cxnId="{744666F5-6DFE-4728-A5BE-C25842A08C7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5E040F9C-6A48-405D-B879-9814813780B1}" type="sibTrans" cxnId="{744666F5-6DFE-4728-A5BE-C25842A08C7D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-Testing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8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8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8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8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8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8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AE5AD0FA-E785-41E7-9931-017DE1105F8D}" type="pres">
      <dgm:prSet presAssocID="{85827413-E893-4948-A58B-66F214A3C153}" presName="Name13" presStyleLbl="parChTrans1D2" presStyleIdx="5" presStyleCnt="8" custSzX="2743206" custSzY="722376"/>
      <dgm:spPr/>
      <dgm:t>
        <a:bodyPr/>
        <a:lstStyle/>
        <a:p>
          <a:endParaRPr lang="en-US"/>
        </a:p>
      </dgm:t>
    </dgm:pt>
    <dgm:pt modelId="{62B5EA40-7A5B-47F5-8715-E4B0D036253C}" type="pres">
      <dgm:prSet presAssocID="{9D1E4008-1547-4055-A817-C216E4CEAB76}" presName="childText" presStyleLbl="bgAcc1" presStyleIdx="5" presStyleCnt="8" custScaleX="244350" custScaleY="101298" custLinFactNeighborX="62351" custLinFactNeighborY="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FBD14-EC84-4B70-919D-1E0F4F1720CE}" type="pres">
      <dgm:prSet presAssocID="{67ADABE8-62A4-4C2D-A0BA-254E90191DB7}" presName="Name13" presStyleLbl="parChTrans1D2" presStyleIdx="6" presStyleCnt="8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6" presStyleCnt="8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7" presStyleCnt="8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7" presStyleCnt="8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B4504E89-1F3D-488D-AA47-A6C4A4A93377}" type="presOf" srcId="{9D1E4008-1547-4055-A817-C216E4CEAB76}" destId="{62B5EA40-7A5B-47F5-8715-E4B0D036253C}" srcOrd="0" destOrd="0" presId="urn:microsoft.com/office/officeart/2005/8/layout/hierarchy3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D31CA00F-C3CD-4919-943D-08C264F7A14F}" type="presOf" srcId="{85827413-E893-4948-A58B-66F214A3C153}" destId="{AE5AD0FA-E785-41E7-9931-017DE1105F8D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11CBA831-7AB2-49BD-9E56-9A49AA938FC0}" srcId="{4320AC8D-72CF-4485-A2FD-042AAF875AE7}" destId="{824B29D6-82BE-4EA4-9ED7-D91FC27A92DF}" srcOrd="2" destOrd="0" parTransId="{99CCED84-3A1B-4C72-9750-F394E3A8F014}" sibTransId="{B9795315-62FB-4B2A-8157-B913A01A5F77}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6746E23F-23DD-459C-8217-08089104EAD3}" srcId="{4320AC8D-72CF-4485-A2FD-042AAF875AE7}" destId="{13C83078-A9B6-4F5A-B794-722167C16CA6}" srcOrd="1" destOrd="0" parTransId="{67ADABE8-62A4-4C2D-A0BA-254E90191DB7}" sibTransId="{E01FB69E-CF79-422A-86C9-808A609FDB14}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744666F5-6DFE-4728-A5BE-C25842A08C7D}" srcId="{4320AC8D-72CF-4485-A2FD-042AAF875AE7}" destId="{9D1E4008-1547-4055-A817-C216E4CEAB76}" srcOrd="0" destOrd="0" parTransId="{85827413-E893-4948-A58B-66F214A3C153}" sibTransId="{5E040F9C-6A48-405D-B879-9814813780B1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28D6FE6E-8902-43C6-B1CA-A1E39E5B5DAF}" type="presParOf" srcId="{77C40908-8301-4477-9D6F-FF4901F28D33}" destId="{AE5AD0FA-E785-41E7-9931-017DE1105F8D}" srcOrd="0" destOrd="0" presId="urn:microsoft.com/office/officeart/2005/8/layout/hierarchy3"/>
    <dgm:cxn modelId="{26F1256A-6EF3-4E8C-A6C2-6ED446FE5B74}" type="presParOf" srcId="{77C40908-8301-4477-9D6F-FF4901F28D33}" destId="{62B5EA40-7A5B-47F5-8715-E4B0D036253C}" srcOrd="1" destOrd="0" presId="urn:microsoft.com/office/officeart/2005/8/layout/hierarchy3"/>
    <dgm:cxn modelId="{5C605983-B602-4F3A-9C37-68DC62997426}" type="presParOf" srcId="{77C40908-8301-4477-9D6F-FF4901F28D33}" destId="{934FBD14-EC84-4B70-919D-1E0F4F1720CE}" srcOrd="2" destOrd="0" presId="urn:microsoft.com/office/officeart/2005/8/layout/hierarchy3"/>
    <dgm:cxn modelId="{077BF473-A467-4F0A-9993-25893C275F78}" type="presParOf" srcId="{77C40908-8301-4477-9D6F-FF4901F28D33}" destId="{630FEAFF-1828-4594-9A6A-5A1E379E51A1}" srcOrd="3" destOrd="0" presId="urn:microsoft.com/office/officeart/2005/8/layout/hierarchy3"/>
    <dgm:cxn modelId="{C081933F-5C45-4F88-9224-D49E43B0B7D5}" type="presParOf" srcId="{77C40908-8301-4477-9D6F-FF4901F28D33}" destId="{C110F877-AC61-4386-86C3-59400E70A537}" srcOrd="4" destOrd="0" presId="urn:microsoft.com/office/officeart/2005/8/layout/hierarchy3"/>
    <dgm:cxn modelId="{243E8048-9C99-4C56-97EF-E4AA5F3262DE}" type="presParOf" srcId="{77C40908-8301-4477-9D6F-FF4901F28D33}" destId="{85D9272D-B5AF-4DD8-A692-ABBB3A17A6E3}" srcOrd="5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8/22/2014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g>
</file>

<file path=ppt/media/image38.png>
</file>

<file path=ppt/media/image39.jpg>
</file>

<file path=ppt/media/image4.png>
</file>

<file path=ppt/media/image40.jp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eg>
</file>

<file path=ppt/media/image49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8/22/2014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jpe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7659251"/>
              </p:ext>
            </p:extLst>
          </p:nvPr>
        </p:nvGraphicFramePr>
        <p:xfrm>
          <a:off x="968991" y="941401"/>
          <a:ext cx="10549719" cy="597763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8659"/>
                <a:gridCol w="2957759"/>
                <a:gridCol w="1658543"/>
                <a:gridCol w="3512737"/>
                <a:gridCol w="1702021"/>
              </a:tblGrid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4888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64699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30-08-2014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323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35960" y="1340421"/>
            <a:ext cx="10333526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2032066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2032066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17" y="2054095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2064415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71" y="4200579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71" y="4095861"/>
            <a:ext cx="900000" cy="90000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498" y="4147539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619" y="4023394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388" y="4288841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9492" y="2959965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0586" y="296017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75156" y="295996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44742" y="2954095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77861" y="5047539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Chorme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43646" y="5047539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71949" y="5047539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26316" y="504738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53916" y="50473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477100"/>
              </p:ext>
            </p:extLst>
          </p:nvPr>
        </p:nvGraphicFramePr>
        <p:xfrm>
          <a:off x="579549" y="1096379"/>
          <a:ext cx="11243254" cy="5433934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893503"/>
                <a:gridCol w="1116879"/>
                <a:gridCol w="744587"/>
                <a:gridCol w="893503"/>
                <a:gridCol w="819046"/>
                <a:gridCol w="819046"/>
                <a:gridCol w="819046"/>
                <a:gridCol w="819046"/>
                <a:gridCol w="893503"/>
                <a:gridCol w="893503"/>
              </a:tblGrid>
              <a:tr h="4199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32303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meeting performance requirements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document which is wrote by Japanese maybe not good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don’t know more 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761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2049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5827"/>
            <a:ext cx="12192000" cy="58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  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1404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Time</a:t>
            </a:r>
            <a:r>
              <a:rPr lang="en-US" dirty="0">
                <a:solidFill>
                  <a:srgbClr val="002060"/>
                </a:solidFill>
              </a:rPr>
              <a:t>: </a:t>
            </a:r>
            <a:r>
              <a:rPr lang="en-US" dirty="0" smtClean="0">
                <a:solidFill>
                  <a:srgbClr val="002060"/>
                </a:solidFill>
              </a:rPr>
              <a:t>8 </a:t>
            </a:r>
            <a:r>
              <a:rPr lang="en-US" dirty="0">
                <a:solidFill>
                  <a:srgbClr val="002060"/>
                </a:solidFill>
              </a:rPr>
              <a:t>hours/day, </a:t>
            </a:r>
            <a:r>
              <a:rPr lang="en-US" dirty="0" smtClean="0">
                <a:solidFill>
                  <a:srgbClr val="002060"/>
                </a:solidFill>
              </a:rPr>
              <a:t>5 </a:t>
            </a:r>
            <a:r>
              <a:rPr lang="en-US" dirty="0">
                <a:solidFill>
                  <a:srgbClr val="002060"/>
                </a:solidFill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Location</a:t>
            </a:r>
            <a:r>
              <a:rPr lang="en-US" dirty="0">
                <a:solidFill>
                  <a:srgbClr val="002060"/>
                </a:solidFill>
              </a:rPr>
              <a:t>: school, </a:t>
            </a:r>
            <a:r>
              <a:rPr lang="en-US" dirty="0" smtClean="0">
                <a:solidFill>
                  <a:srgbClr val="002060"/>
                </a:solidFill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</a:t>
            </a:r>
            <a:r>
              <a:rPr lang="en-US" dirty="0" smtClean="0">
                <a:solidFill>
                  <a:srgbClr val="002060"/>
                </a:solidFill>
              </a:rPr>
              <a:t>Meeting minutes</a:t>
            </a:r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196" y="3401860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525188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11369" y="1485900"/>
            <a:ext cx="9852059" cy="4605807"/>
          </a:xfrm>
        </p:spPr>
        <p:txBody>
          <a:bodyPr/>
          <a:lstStyle/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741" y="941404"/>
            <a:ext cx="4893971" cy="5729852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55226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0" y="1485900"/>
            <a:ext cx="10084157" cy="4631565"/>
          </a:xfrm>
        </p:spPr>
        <p:txBody>
          <a:bodyPr/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30310" y="875197"/>
            <a:ext cx="4714232" cy="6107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itchFamily="34" charset="0"/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1096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４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455313"/>
            <a:ext cx="9784081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failures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</a:t>
            </a:r>
          </a:p>
          <a:p>
            <a:pPr marL="45720" indent="0">
              <a:buNone/>
            </a:pP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use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UJD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UJD 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190589453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システム全体のアーキテクチャ 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architecture)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ッケージを見る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0968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パッケージを見る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93" y="941404"/>
            <a:ext cx="9942490" cy="5190421"/>
          </a:xfrm>
        </p:spPr>
      </p:pic>
      <p:sp>
        <p:nvSpPr>
          <p:cNvPr id="6" name="Rectangle 5"/>
          <p:cNvSpPr/>
          <p:nvPr/>
        </p:nvSpPr>
        <p:spPr>
          <a:xfrm>
            <a:off x="3701996" y="613182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メインアプリケーションの画面の流れ</a:t>
            </a: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7" y="1056069"/>
            <a:ext cx="9749308" cy="5264661"/>
          </a:xfrm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ホームページの画面設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Homepage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48" y="1043188"/>
            <a:ext cx="10573555" cy="5267460"/>
          </a:xfrm>
        </p:spPr>
      </p:pic>
      <p:sp>
        <p:nvSpPr>
          <p:cNvPr id="7" name="TextBox 6"/>
          <p:cNvSpPr txBox="1"/>
          <p:nvPr/>
        </p:nvSpPr>
        <p:spPr>
          <a:xfrm>
            <a:off x="3171382" y="6320730"/>
            <a:ext cx="7486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一般的なクラス設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Common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852457"/>
              </p:ext>
            </p:extLst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現在日本語の勉強は注目されています－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is trend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more online learning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</a:p>
          <a:p>
            <a:pPr marL="45720" lvl="0" indent="0">
              <a:buNone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993411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048376"/>
              </p:ext>
            </p:extLst>
          </p:nvPr>
        </p:nvGraphicFramePr>
        <p:xfrm>
          <a:off x="1523999" y="941402"/>
          <a:ext cx="9390744" cy="531669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0603"/>
                <a:gridCol w="3395351"/>
                <a:gridCol w="2418574"/>
                <a:gridCol w="1383108"/>
                <a:gridCol w="1383108"/>
              </a:tblGrid>
              <a:tr h="52297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</a:t>
                      </a:r>
                      <a:b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(No of Def/KLOC)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229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rowSpan="5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10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092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50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263668"/>
              </p:ext>
            </p:extLst>
          </p:nvPr>
        </p:nvGraphicFramePr>
        <p:xfrm>
          <a:off x="1900835" y="969541"/>
          <a:ext cx="8962783" cy="543237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646403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2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5325414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SRS, test viewpoint to create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954513"/>
              </p:ext>
            </p:extLst>
          </p:nvPr>
        </p:nvGraphicFramePr>
        <p:xfrm>
          <a:off x="991672" y="941402"/>
          <a:ext cx="10599313" cy="5485159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1235098"/>
            <a:ext cx="4648200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39" name="Down Arrow 38"/>
          <p:cNvSpPr/>
          <p:nvPr/>
        </p:nvSpPr>
        <p:spPr>
          <a:xfrm>
            <a:off x="8002418" y="243981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Down Arrow 67"/>
          <p:cNvSpPr/>
          <p:nvPr/>
        </p:nvSpPr>
        <p:spPr>
          <a:xfrm>
            <a:off x="8002418" y="3031414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7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8572" y="951417"/>
            <a:ext cx="3997017" cy="16884533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Having a huge database to search. Specially KANJI</a:t>
            </a:r>
          </a:p>
          <a:p>
            <a:pPr marL="45720" indent="0">
              <a:buNone/>
            </a:pP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English language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reading document,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 support practice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2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3986"/>
              </p:ext>
            </p:extLst>
          </p:nvPr>
        </p:nvGraphicFramePr>
        <p:xfrm>
          <a:off x="991672" y="941399"/>
          <a:ext cx="10599313" cy="5446521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Code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48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requirement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 cases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3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Description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 Procedure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Output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Inter-test case Dependence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67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form.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"Kiểm tra\ Đề kiểm tra trắc nghiệm N4" tab in homepage.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1181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506014" y="1318375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115614" y="1932738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44214" y="2632825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67234" y="3344025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350564" y="3977438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725214" y="39782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779983" y="3292498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5214" y="26066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496614" y="1920898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887014" y="1235098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3045764" y="4663238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420414" y="4664098"/>
            <a:ext cx="2438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Retest</a:t>
            </a: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429814" y="5344275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804464" y="5345135"/>
            <a:ext cx="257162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893645" y="1235098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 responsibility to write test report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test phase . Finish testing phase, Test leader create Test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2710915"/>
              </p:ext>
            </p:extLst>
          </p:nvPr>
        </p:nvGraphicFramePr>
        <p:xfrm>
          <a:off x="669703" y="1197733"/>
          <a:ext cx="10908403" cy="5151552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972013"/>
                <a:gridCol w="1314675"/>
                <a:gridCol w="1745345"/>
                <a:gridCol w="1292008"/>
                <a:gridCol w="1269343"/>
                <a:gridCol w="1139007"/>
                <a:gridCol w="1088006"/>
                <a:gridCol w="1088006"/>
              </a:tblGrid>
              <a:tr h="1836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3400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240 - 340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087231"/>
              </p:ext>
            </p:extLst>
          </p:nvPr>
        </p:nvGraphicFramePr>
        <p:xfrm>
          <a:off x="1524000" y="1270588"/>
          <a:ext cx="9522294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596592"/>
                <a:gridCol w="1059806"/>
                <a:gridCol w="977224"/>
                <a:gridCol w="1046044"/>
                <a:gridCol w="1018516"/>
                <a:gridCol w="922169"/>
                <a:gridCol w="880878"/>
                <a:gridCol w="1011130"/>
                <a:gridCol w="1009935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497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2030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5776198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5531096"/>
              </p:ext>
            </p:extLst>
          </p:nvPr>
        </p:nvGraphicFramePr>
        <p:xfrm>
          <a:off x="1719619" y="941405"/>
          <a:ext cx="9225886" cy="5262452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2464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240-340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50312"/>
              </p:ext>
            </p:extLst>
          </p:nvPr>
        </p:nvGraphicFramePr>
        <p:xfrm>
          <a:off x="2031951" y="1555846"/>
          <a:ext cx="8804370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402185"/>
                <a:gridCol w="4402185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 に 期待  </a:t>
                      </a:r>
                      <a:r>
                        <a:rPr lang="en-US" altLang="ja-JP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1" y="1239719"/>
            <a:ext cx="393627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Viet-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☻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features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9134856" cy="4399545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Reading 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Listening 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Receive 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3436</Words>
  <Application>Microsoft Office PowerPoint</Application>
  <PresentationFormat>Widescreen</PresentationFormat>
  <Paragraphs>1163</Paragraphs>
  <Slides>63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7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-  Tools &amp; Infrastructure</vt:lpstr>
      <vt:lpstr>2.6リスク管理   -  Risks  management</vt:lpstr>
      <vt:lpstr>2.7 コンフィグレーション管理    - Configuration management</vt:lpstr>
      <vt:lpstr>2.7 コンフィグレーション管理    -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3.４非機能要求  - Non-functional Requirements</vt:lpstr>
      <vt:lpstr>3.3非機能要求  -  Non-functional Requirements</vt:lpstr>
      <vt:lpstr>3.4非機能要求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パッケージを見る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5.2.1 テストの計画　- Test Plan</vt:lpstr>
      <vt:lpstr>5.2.1 テストの計画　- Test Plan</vt:lpstr>
      <vt:lpstr>5.2.1 テストの計画　- Test Plan</vt:lpstr>
      <vt:lpstr>5.2.2 テストのプロセス　- Test Process</vt:lpstr>
      <vt:lpstr>5.2.2 テストのプロセス　- Test Process</vt:lpstr>
      <vt:lpstr>テストケース  -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2014-08-22T05:45:48Z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